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872" r:id="rId5"/>
    <p:sldMasterId id="2147483888" r:id="rId6"/>
    <p:sldMasterId id="2147483901" r:id="rId7"/>
    <p:sldMasterId id="2147483911" r:id="rId8"/>
  </p:sldMasterIdLst>
  <p:notesMasterIdLst>
    <p:notesMasterId r:id="rId23"/>
  </p:notesMasterIdLst>
  <p:sldIdLst>
    <p:sldId id="416" r:id="rId9"/>
    <p:sldId id="425" r:id="rId10"/>
    <p:sldId id="420" r:id="rId11"/>
    <p:sldId id="423" r:id="rId12"/>
    <p:sldId id="421" r:id="rId13"/>
    <p:sldId id="429" r:id="rId14"/>
    <p:sldId id="437" r:id="rId15"/>
    <p:sldId id="430" r:id="rId16"/>
    <p:sldId id="422" r:id="rId17"/>
    <p:sldId id="439" r:id="rId18"/>
    <p:sldId id="440" r:id="rId19"/>
    <p:sldId id="433" r:id="rId20"/>
    <p:sldId id="427" r:id="rId21"/>
    <p:sldId id="43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A71056"/>
    <a:srgbClr val="FB4F14"/>
    <a:srgbClr val="003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627" autoAdjust="0"/>
  </p:normalViewPr>
  <p:slideViewPr>
    <p:cSldViewPr snapToGrid="0" snapToObjects="1">
      <p:cViewPr>
        <p:scale>
          <a:sx n="60" d="100"/>
          <a:sy n="60" d="100"/>
        </p:scale>
        <p:origin x="-1584" y="-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12D42-217E-4723-80BA-9C6FE793B19F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F6F9-72C3-4A54-9B80-4E61778EFF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7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There are calorie limits for snacks and sides, as well as entrees.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EF6F9-72C3-4A54-9B80-4E61778EFF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06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EF6F9-72C3-4A54-9B80-4E61778EFF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14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2C35-9C1B-4CEE-B0D6-7D033AB51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9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534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There are limits on sugar.</a:t>
            </a:r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EF6F9-72C3-4A54-9B80-4E61778EFF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88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EF6F9-72C3-4A54-9B80-4E61778EFF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14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baseline="0" dirty="0" smtClean="0">
              <a:solidFill>
                <a:srgbClr val="1E1E1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2C35-9C1B-4CEE-B0D6-7D033AB51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9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2C35-9C1B-4CEE-B0D6-7D033AB51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9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4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EF6F9-72C3-4A54-9B80-4E61778EFF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5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EF6F9-72C3-4A54-9B80-4E61778EFF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026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1EF6F9-72C3-4A54-9B80-4E61778EFF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02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EF6F9-72C3-4A54-9B80-4E61778EFF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19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EF6F9-72C3-4A54-9B80-4E61778EFF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9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24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9813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sz="quarter" idx="11"/>
          </p:nvPr>
        </p:nvSpPr>
        <p:spPr>
          <a:xfrm>
            <a:off x="1225653" y="1597025"/>
            <a:ext cx="5579935" cy="4522788"/>
          </a:xfrm>
          <a:prstGeom prst="rect">
            <a:avLst/>
          </a:prstGeom>
        </p:spPr>
        <p:txBody>
          <a:bodyPr vert="horz"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39153" y="2045303"/>
            <a:ext cx="3194051" cy="2992438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800" y="669925"/>
            <a:ext cx="74676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Video and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125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603500" y="16002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965700" y="16002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327900" y="16002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2590800" y="38735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965700" y="38735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27900" y="3873500"/>
            <a:ext cx="2133598" cy="2057400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298699" y="577850"/>
            <a:ext cx="74676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3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Display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959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2438400"/>
            <a:ext cx="2133598" cy="20574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696200" y="2438400"/>
            <a:ext cx="2133598" cy="20574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4914900" y="2438400"/>
            <a:ext cx="2133598" cy="20574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247899" y="762000"/>
            <a:ext cx="746760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accent3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Display Examples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752600" y="4648200"/>
            <a:ext cx="28194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4648200"/>
            <a:ext cx="28194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416799" y="4648200"/>
            <a:ext cx="28194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830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ote-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5569185" cy="3324804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581400" y="2043402"/>
            <a:ext cx="6248400" cy="2667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Quote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103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8762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"/>
            <a:ext cx="12192000" cy="8000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283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tion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0359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4618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57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w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729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48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6256" y="0"/>
            <a:ext cx="12192000" cy="800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38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934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24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868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23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257800" y="0"/>
            <a:ext cx="6934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19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505200" y="0"/>
            <a:ext cx="86868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73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0CBE60-84A5-46BF-BB84-BE4317FE1A73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F66C14-453A-45BD-8374-DAADB089D3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43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909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484095"/>
            <a:ext cx="11379200" cy="6969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3500" kern="1200" baseline="0" dirty="0" smtClean="0">
                <a:solidFill>
                  <a:schemeClr val="accent5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Slide Title or Topic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39153" y="2045303"/>
            <a:ext cx="3194051" cy="2992438"/>
          </a:xfrm>
          <a:prstGeom prst="rect">
            <a:avLst/>
          </a:prstGeom>
          <a:ln w="508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140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Click icon to insert your photo. Then click Format (Picture Tools) and select the first white picture frame in the “Picture Styles” menu.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3"/>
          </p:nvPr>
        </p:nvSpPr>
        <p:spPr>
          <a:xfrm>
            <a:off x="1524000" y="1600200"/>
            <a:ext cx="5638800" cy="411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67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3529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1"/>
            <a:ext cx="12192000" cy="8762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1"/>
            <a:ext cx="12192000" cy="8000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683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 userDrawn="1"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777385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w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009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685800"/>
            <a:ext cx="92202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680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6256" y="0"/>
            <a:ext cx="12192000" cy="8001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26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9342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87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86868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51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257800" y="0"/>
            <a:ext cx="69342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51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505200" y="0"/>
            <a:ext cx="86868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35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0829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515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6256" y="0"/>
            <a:ext cx="12192000" cy="8001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01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589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w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7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20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934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882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868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53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257800" y="0"/>
            <a:ext cx="69342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505200" y="0"/>
            <a:ext cx="868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85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662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6256" y="0"/>
            <a:ext cx="12192000" cy="8001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6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963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 userDrawn="1"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44936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w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12192000" cy="1638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104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29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934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71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86868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13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S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257800" y="0"/>
            <a:ext cx="6934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7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505200" y="0"/>
            <a:ext cx="86868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4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3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72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52" y="0"/>
            <a:ext cx="1004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62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48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134FD-0B4C-4FC9-94C2-4709F429C48D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1D92-3E70-416A-BBF4-42B557C30EC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6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583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104">
          <p15:clr>
            <a:srgbClr val="F26B43"/>
          </p15:clr>
        </p15:guide>
        <p15:guide id="2" pos="2160">
          <p15:clr>
            <a:srgbClr val="F26B43"/>
          </p15:clr>
        </p15:guide>
        <p15:guide id="3" pos="3264">
          <p15:clr>
            <a:srgbClr val="F26B43"/>
          </p15:clr>
        </p15:guide>
        <p15:guide id="4" pos="2208">
          <p15:clr>
            <a:srgbClr val="F26B43"/>
          </p15:clr>
        </p15:guide>
        <p15:guide id="5" pos="1056">
          <p15:clr>
            <a:srgbClr val="F26B43"/>
          </p15:clr>
        </p15:guide>
        <p15:guide id="6" pos="4368">
          <p15:clr>
            <a:srgbClr val="F26B43"/>
          </p15:clr>
        </p15:guide>
        <p15:guide id="7" pos="3312">
          <p15:clr>
            <a:srgbClr val="F26B43"/>
          </p15:clr>
        </p15:guide>
        <p15:guide id="8" pos="4416">
          <p15:clr>
            <a:srgbClr val="F26B43"/>
          </p15:clr>
        </p15:guide>
        <p15:guide id="9" pos="5520">
          <p15:clr>
            <a:srgbClr val="F26B43"/>
          </p15:clr>
        </p15:guide>
        <p15:guide id="10" pos="5472">
          <p15:clr>
            <a:srgbClr val="F26B43"/>
          </p15:clr>
        </p15:guide>
        <p15:guide id="11" orient="horz" pos="504">
          <p15:clr>
            <a:srgbClr val="F26B43"/>
          </p15:clr>
        </p15:guide>
        <p15:guide id="12" orient="horz" pos="552">
          <p15:clr>
            <a:srgbClr val="F26B43"/>
          </p15:clr>
        </p15:guide>
        <p15:guide id="13" orient="horz" pos="1584">
          <p15:clr>
            <a:srgbClr val="F26B43"/>
          </p15:clr>
        </p15:guide>
        <p15:guide id="14" orient="horz" pos="1632">
          <p15:clr>
            <a:srgbClr val="F26B43"/>
          </p15:clr>
        </p15:guide>
        <p15:guide id="15" orient="horz" pos="2688">
          <p15:clr>
            <a:srgbClr val="F26B43"/>
          </p15:clr>
        </p15:guide>
        <p15:guide id="16" orient="horz" pos="2736">
          <p15:clr>
            <a:srgbClr val="F26B43"/>
          </p15:clr>
        </p15:guide>
        <p15:guide id="17" orient="horz" pos="3768">
          <p15:clr>
            <a:srgbClr val="F26B43"/>
          </p15:clr>
        </p15:guide>
        <p15:guide id="18" orient="horz" pos="3216">
          <p15:clr>
            <a:srgbClr val="F26B43"/>
          </p15:clr>
        </p15:guide>
        <p15:guide id="19" orient="horz" pos="3264">
          <p15:clr>
            <a:srgbClr val="F26B43"/>
          </p15:clr>
        </p15:guide>
        <p15:guide id="20" orient="horz" pos="3816">
          <p15:clr>
            <a:srgbClr val="F26B43"/>
          </p15:clr>
        </p15:guide>
        <p15:guide id="21" orient="horz" pos="2136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1032">
          <p15:clr>
            <a:srgbClr val="F26B43"/>
          </p15:clr>
        </p15:guide>
        <p15:guide id="24" orient="horz" pos="1080">
          <p15:clr>
            <a:srgbClr val="F26B43"/>
          </p15:clr>
        </p15:guide>
        <p15:guide id="25" pos="6576">
          <p15:clr>
            <a:srgbClr val="F26B43"/>
          </p15:clr>
        </p15:guide>
        <p15:guide id="26" pos="66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07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104">
          <p15:clr>
            <a:srgbClr val="F26B43"/>
          </p15:clr>
        </p15:guide>
        <p15:guide id="2" pos="2160">
          <p15:clr>
            <a:srgbClr val="F26B43"/>
          </p15:clr>
        </p15:guide>
        <p15:guide id="3" pos="3264">
          <p15:clr>
            <a:srgbClr val="F26B43"/>
          </p15:clr>
        </p15:guide>
        <p15:guide id="4" pos="2208">
          <p15:clr>
            <a:srgbClr val="F26B43"/>
          </p15:clr>
        </p15:guide>
        <p15:guide id="5" pos="1056">
          <p15:clr>
            <a:srgbClr val="F26B43"/>
          </p15:clr>
        </p15:guide>
        <p15:guide id="6" pos="4368">
          <p15:clr>
            <a:srgbClr val="F26B43"/>
          </p15:clr>
        </p15:guide>
        <p15:guide id="7" pos="3312">
          <p15:clr>
            <a:srgbClr val="F26B43"/>
          </p15:clr>
        </p15:guide>
        <p15:guide id="8" pos="4416">
          <p15:clr>
            <a:srgbClr val="F26B43"/>
          </p15:clr>
        </p15:guide>
        <p15:guide id="9" pos="5520">
          <p15:clr>
            <a:srgbClr val="F26B43"/>
          </p15:clr>
        </p15:guide>
        <p15:guide id="10" pos="5472">
          <p15:clr>
            <a:srgbClr val="F26B43"/>
          </p15:clr>
        </p15:guide>
        <p15:guide id="11" orient="horz" pos="504">
          <p15:clr>
            <a:srgbClr val="F26B43"/>
          </p15:clr>
        </p15:guide>
        <p15:guide id="12" orient="horz" pos="552">
          <p15:clr>
            <a:srgbClr val="F26B43"/>
          </p15:clr>
        </p15:guide>
        <p15:guide id="13" orient="horz" pos="1584">
          <p15:clr>
            <a:srgbClr val="F26B43"/>
          </p15:clr>
        </p15:guide>
        <p15:guide id="14" orient="horz" pos="1632">
          <p15:clr>
            <a:srgbClr val="F26B43"/>
          </p15:clr>
        </p15:guide>
        <p15:guide id="15" orient="horz" pos="2688">
          <p15:clr>
            <a:srgbClr val="F26B43"/>
          </p15:clr>
        </p15:guide>
        <p15:guide id="16" orient="horz" pos="2736">
          <p15:clr>
            <a:srgbClr val="F26B43"/>
          </p15:clr>
        </p15:guide>
        <p15:guide id="17" orient="horz" pos="3768">
          <p15:clr>
            <a:srgbClr val="F26B43"/>
          </p15:clr>
        </p15:guide>
        <p15:guide id="18" orient="horz" pos="3216">
          <p15:clr>
            <a:srgbClr val="F26B43"/>
          </p15:clr>
        </p15:guide>
        <p15:guide id="19" orient="horz" pos="3264">
          <p15:clr>
            <a:srgbClr val="F26B43"/>
          </p15:clr>
        </p15:guide>
        <p15:guide id="20" orient="horz" pos="3816">
          <p15:clr>
            <a:srgbClr val="F26B43"/>
          </p15:clr>
        </p15:guide>
        <p15:guide id="21" orient="horz" pos="2136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1032">
          <p15:clr>
            <a:srgbClr val="F26B43"/>
          </p15:clr>
        </p15:guide>
        <p15:guide id="24" orient="horz" pos="1080">
          <p15:clr>
            <a:srgbClr val="F26B43"/>
          </p15:clr>
        </p15:guide>
        <p15:guide id="25" pos="6576">
          <p15:clr>
            <a:srgbClr val="F26B43"/>
          </p15:clr>
        </p15:guide>
        <p15:guide id="26" pos="66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7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104">
          <p15:clr>
            <a:srgbClr val="F26B43"/>
          </p15:clr>
        </p15:guide>
        <p15:guide id="2" pos="2160">
          <p15:clr>
            <a:srgbClr val="F26B43"/>
          </p15:clr>
        </p15:guide>
        <p15:guide id="3" pos="3264">
          <p15:clr>
            <a:srgbClr val="F26B43"/>
          </p15:clr>
        </p15:guide>
        <p15:guide id="4" pos="2208">
          <p15:clr>
            <a:srgbClr val="F26B43"/>
          </p15:clr>
        </p15:guide>
        <p15:guide id="5" pos="1056">
          <p15:clr>
            <a:srgbClr val="F26B43"/>
          </p15:clr>
        </p15:guide>
        <p15:guide id="6" pos="4368">
          <p15:clr>
            <a:srgbClr val="F26B43"/>
          </p15:clr>
        </p15:guide>
        <p15:guide id="7" pos="3312">
          <p15:clr>
            <a:srgbClr val="F26B43"/>
          </p15:clr>
        </p15:guide>
        <p15:guide id="8" pos="4416">
          <p15:clr>
            <a:srgbClr val="F26B43"/>
          </p15:clr>
        </p15:guide>
        <p15:guide id="9" pos="5520">
          <p15:clr>
            <a:srgbClr val="F26B43"/>
          </p15:clr>
        </p15:guide>
        <p15:guide id="10" pos="5472">
          <p15:clr>
            <a:srgbClr val="F26B43"/>
          </p15:clr>
        </p15:guide>
        <p15:guide id="11" orient="horz" pos="504">
          <p15:clr>
            <a:srgbClr val="F26B43"/>
          </p15:clr>
        </p15:guide>
        <p15:guide id="12" orient="horz" pos="552">
          <p15:clr>
            <a:srgbClr val="F26B43"/>
          </p15:clr>
        </p15:guide>
        <p15:guide id="13" orient="horz" pos="1584">
          <p15:clr>
            <a:srgbClr val="F26B43"/>
          </p15:clr>
        </p15:guide>
        <p15:guide id="14" orient="horz" pos="1632">
          <p15:clr>
            <a:srgbClr val="F26B43"/>
          </p15:clr>
        </p15:guide>
        <p15:guide id="15" orient="horz" pos="2688">
          <p15:clr>
            <a:srgbClr val="F26B43"/>
          </p15:clr>
        </p15:guide>
        <p15:guide id="16" orient="horz" pos="2736">
          <p15:clr>
            <a:srgbClr val="F26B43"/>
          </p15:clr>
        </p15:guide>
        <p15:guide id="17" orient="horz" pos="3768">
          <p15:clr>
            <a:srgbClr val="F26B43"/>
          </p15:clr>
        </p15:guide>
        <p15:guide id="18" orient="horz" pos="3216">
          <p15:clr>
            <a:srgbClr val="F26B43"/>
          </p15:clr>
        </p15:guide>
        <p15:guide id="19" orient="horz" pos="3264">
          <p15:clr>
            <a:srgbClr val="F26B43"/>
          </p15:clr>
        </p15:guide>
        <p15:guide id="20" orient="horz" pos="3816">
          <p15:clr>
            <a:srgbClr val="F26B43"/>
          </p15:clr>
        </p15:guide>
        <p15:guide id="21" orient="horz" pos="2136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1032">
          <p15:clr>
            <a:srgbClr val="F26B43"/>
          </p15:clr>
        </p15:guide>
        <p15:guide id="24" orient="horz" pos="1080">
          <p15:clr>
            <a:srgbClr val="F26B43"/>
          </p15:clr>
        </p15:guide>
        <p15:guide id="25" pos="6576">
          <p15:clr>
            <a:srgbClr val="F26B43"/>
          </p15:clr>
        </p15:guide>
        <p15:guide id="26" pos="66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7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219139" rtl="0" eaLnBrk="1" latinLnBrk="0" hangingPunct="1">
        <a:spcBef>
          <a:spcPct val="0"/>
        </a:spcBef>
        <a:buNone/>
        <a:defRPr sz="5867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1" indent="-380982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3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104">
          <p15:clr>
            <a:srgbClr val="F26B43"/>
          </p15:clr>
        </p15:guide>
        <p15:guide id="2" pos="2160">
          <p15:clr>
            <a:srgbClr val="F26B43"/>
          </p15:clr>
        </p15:guide>
        <p15:guide id="3" pos="3264">
          <p15:clr>
            <a:srgbClr val="F26B43"/>
          </p15:clr>
        </p15:guide>
        <p15:guide id="4" pos="2208">
          <p15:clr>
            <a:srgbClr val="F26B43"/>
          </p15:clr>
        </p15:guide>
        <p15:guide id="5" pos="1056">
          <p15:clr>
            <a:srgbClr val="F26B43"/>
          </p15:clr>
        </p15:guide>
        <p15:guide id="6" pos="4368">
          <p15:clr>
            <a:srgbClr val="F26B43"/>
          </p15:clr>
        </p15:guide>
        <p15:guide id="7" pos="3312">
          <p15:clr>
            <a:srgbClr val="F26B43"/>
          </p15:clr>
        </p15:guide>
        <p15:guide id="8" pos="4416">
          <p15:clr>
            <a:srgbClr val="F26B43"/>
          </p15:clr>
        </p15:guide>
        <p15:guide id="9" pos="5520">
          <p15:clr>
            <a:srgbClr val="F26B43"/>
          </p15:clr>
        </p15:guide>
        <p15:guide id="10" pos="5472">
          <p15:clr>
            <a:srgbClr val="F26B43"/>
          </p15:clr>
        </p15:guide>
        <p15:guide id="11" orient="horz" pos="504">
          <p15:clr>
            <a:srgbClr val="F26B43"/>
          </p15:clr>
        </p15:guide>
        <p15:guide id="12" orient="horz" pos="552">
          <p15:clr>
            <a:srgbClr val="F26B43"/>
          </p15:clr>
        </p15:guide>
        <p15:guide id="13" orient="horz" pos="1584">
          <p15:clr>
            <a:srgbClr val="F26B43"/>
          </p15:clr>
        </p15:guide>
        <p15:guide id="14" orient="horz" pos="1632">
          <p15:clr>
            <a:srgbClr val="F26B43"/>
          </p15:clr>
        </p15:guide>
        <p15:guide id="15" orient="horz" pos="2688">
          <p15:clr>
            <a:srgbClr val="F26B43"/>
          </p15:clr>
        </p15:guide>
        <p15:guide id="16" orient="horz" pos="2736">
          <p15:clr>
            <a:srgbClr val="F26B43"/>
          </p15:clr>
        </p15:guide>
        <p15:guide id="17" orient="horz" pos="3768">
          <p15:clr>
            <a:srgbClr val="F26B43"/>
          </p15:clr>
        </p15:guide>
        <p15:guide id="18" orient="horz" pos="3216">
          <p15:clr>
            <a:srgbClr val="F26B43"/>
          </p15:clr>
        </p15:guide>
        <p15:guide id="19" orient="horz" pos="3264">
          <p15:clr>
            <a:srgbClr val="F26B43"/>
          </p15:clr>
        </p15:guide>
        <p15:guide id="20" orient="horz" pos="3816">
          <p15:clr>
            <a:srgbClr val="F26B43"/>
          </p15:clr>
        </p15:guide>
        <p15:guide id="21" orient="horz" pos="2136">
          <p15:clr>
            <a:srgbClr val="F26B43"/>
          </p15:clr>
        </p15:guide>
        <p15:guide id="22" orient="horz" pos="2184">
          <p15:clr>
            <a:srgbClr val="F26B43"/>
          </p15:clr>
        </p15:guide>
        <p15:guide id="23" orient="horz" pos="1032">
          <p15:clr>
            <a:srgbClr val="F26B43"/>
          </p15:clr>
        </p15:guide>
        <p15:guide id="24" orient="horz" pos="1080">
          <p15:clr>
            <a:srgbClr val="F26B43"/>
          </p15:clr>
        </p15:guide>
        <p15:guide id="25" pos="6576">
          <p15:clr>
            <a:srgbClr val="F26B43"/>
          </p15:clr>
        </p15:guide>
        <p15:guide id="26" pos="66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binejose@gmail.com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o.nyu.edu/catalog/nyu_2451_3457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4000" y="1600200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8382014" y="1600200"/>
            <a:ext cx="2743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67199" y="1219200"/>
            <a:ext cx="4183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50928">
              <a:defRPr/>
            </a:pPr>
            <a:r>
              <a:rPr lang="en-US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700" y="2372720"/>
            <a:ext cx="1089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50928">
              <a:defRPr/>
            </a:pPr>
            <a:r>
              <a:rPr lang="en-US" sz="6000" cap="small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Analysis: Snacks on Wheels - A mobile snack shop</a:t>
            </a:r>
            <a:endParaRPr kumimoji="0" lang="en-US" sz="6000" b="0" i="0" u="none" strike="noStrike" kern="1200" cap="sm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3392" y="4959989"/>
            <a:ext cx="81234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4F1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5400" dirty="0" smtClean="0">
                <a:solidFill>
                  <a:srgbClr val="FB4F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Best Sales </a:t>
            </a:r>
            <a:r>
              <a:rPr lang="en-US" sz="5400" dirty="0">
                <a:solidFill>
                  <a:srgbClr val="FB4F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5400" dirty="0" smtClean="0">
                <a:solidFill>
                  <a:srgbClr val="FB4F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</a:t>
            </a: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4F1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77" y="5057409"/>
            <a:ext cx="810144" cy="810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236772" y="5016080"/>
            <a:ext cx="810144" cy="810144"/>
          </a:xfrm>
          <a:prstGeom prst="rect">
            <a:avLst/>
          </a:prstGeom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9" y="4385494"/>
            <a:ext cx="3130775" cy="234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9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795130" y="111305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4000" b="1" dirty="0" smtClean="0"/>
              <a:t>Trending Venues Nearby</a:t>
            </a:r>
            <a:endParaRPr lang="en-US" sz="4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2" y="2385003"/>
            <a:ext cx="4591957" cy="311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3" y="1236444"/>
            <a:ext cx="9925148" cy="114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68" y="2377361"/>
            <a:ext cx="7132336" cy="44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93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 rot="25609">
            <a:off x="2284982" y="1294888"/>
            <a:ext cx="8989441" cy="4694121"/>
            <a:chOff x="2362200" y="1981200"/>
            <a:chExt cx="3657600" cy="3682941"/>
          </a:xfrm>
        </p:grpSpPr>
        <p:sp>
          <p:nvSpPr>
            <p:cNvPr id="23" name="Folded Corner 22"/>
            <p:cNvSpPr/>
            <p:nvPr/>
          </p:nvSpPr>
          <p:spPr>
            <a:xfrm>
              <a:off x="2362200" y="1981200"/>
              <a:ext cx="3657600" cy="3657600"/>
            </a:xfrm>
            <a:prstGeom prst="folded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Folded Corner 23"/>
            <p:cNvSpPr/>
            <p:nvPr/>
          </p:nvSpPr>
          <p:spPr>
            <a:xfrm>
              <a:off x="2362427" y="2006539"/>
              <a:ext cx="3648329" cy="3657602"/>
            </a:xfrm>
            <a:prstGeom prst="foldedCorner">
              <a:avLst/>
            </a:prstGeom>
            <a:blipFill dpi="0" rotWithShape="1">
              <a:blip r:embed="rId3">
                <a:alphaModFix amt="69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 smtClean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 smtClean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Developed </a:t>
              </a:r>
              <a:r>
                <a:rPr lang="en-US" sz="2400" dirty="0">
                  <a:solidFill>
                    <a:schemeClr val="tx1"/>
                  </a:solidFill>
                </a:rPr>
                <a:t>a data analysis platform which helps </a:t>
              </a:r>
              <a:r>
                <a:rPr lang="en-US" sz="2400" dirty="0" smtClean="0">
                  <a:solidFill>
                    <a:schemeClr val="tx1"/>
                  </a:solidFill>
                </a:rPr>
                <a:t>‘Snacks </a:t>
              </a:r>
              <a:r>
                <a:rPr lang="en-US" sz="2400" dirty="0">
                  <a:solidFill>
                    <a:schemeClr val="tx1"/>
                  </a:solidFill>
                </a:rPr>
                <a:t>on </a:t>
              </a:r>
              <a:r>
                <a:rPr lang="en-US" sz="2400" dirty="0" smtClean="0">
                  <a:solidFill>
                    <a:schemeClr val="tx1"/>
                  </a:solidFill>
                </a:rPr>
                <a:t>wheel’ </a:t>
              </a:r>
              <a:r>
                <a:rPr lang="en-US" sz="2400" dirty="0">
                  <a:solidFill>
                    <a:schemeClr val="tx1"/>
                  </a:solidFill>
                </a:rPr>
                <a:t>mobile snack shop to find </a:t>
              </a:r>
              <a:r>
                <a:rPr lang="en-US" sz="2400" dirty="0" smtClean="0">
                  <a:solidFill>
                    <a:schemeClr val="tx1"/>
                  </a:solidFill>
                </a:rPr>
                <a:t>a best  </a:t>
              </a:r>
              <a:r>
                <a:rPr lang="en-US" sz="2400" dirty="0">
                  <a:solidFill>
                    <a:schemeClr val="tx1"/>
                  </a:solidFill>
                </a:rPr>
                <a:t>sales spot based on </a:t>
              </a:r>
              <a:r>
                <a:rPr lang="en-US" sz="2400" dirty="0" smtClean="0">
                  <a:solidFill>
                    <a:schemeClr val="tx1"/>
                  </a:solidFill>
                </a:rPr>
                <a:t>current location and </a:t>
              </a:r>
              <a:r>
                <a:rPr lang="en-US" sz="2400" dirty="0" err="1" smtClean="0">
                  <a:solidFill>
                    <a:schemeClr val="tx1"/>
                  </a:solidFill>
                </a:rPr>
                <a:t>FourSquare</a:t>
              </a:r>
              <a:r>
                <a:rPr lang="en-US" sz="2400" dirty="0" smtClean="0">
                  <a:solidFill>
                    <a:schemeClr val="tx1"/>
                  </a:solidFill>
                </a:rPr>
                <a:t> trending </a:t>
              </a:r>
              <a:r>
                <a:rPr lang="en-US" sz="2400" dirty="0">
                  <a:solidFill>
                    <a:schemeClr val="tx1"/>
                  </a:solidFill>
                </a:rPr>
                <a:t>venue </a:t>
              </a:r>
              <a:r>
                <a:rPr lang="en-US" sz="2400" dirty="0" smtClean="0">
                  <a:solidFill>
                    <a:schemeClr val="tx1"/>
                  </a:solidFill>
                </a:rPr>
                <a:t>details</a:t>
              </a:r>
            </a:p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Venue Details analyzed further using venue rating , no of tips , tips details , etc.</a:t>
              </a:r>
            </a:p>
            <a:p>
              <a:pPr marL="342900" indent="-342900" defTabSz="914400">
                <a:buFont typeface="Arial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  <a:p>
              <a:pPr marL="342900" indent="-342900" defTabSz="9144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tx1"/>
                  </a:solidFill>
                </a:rPr>
                <a:t>Result presented to business owner alone with other ‘Popular spots nearby’ data.</a:t>
              </a:r>
              <a:endParaRPr lang="en-US" sz="2400" dirty="0">
                <a:solidFill>
                  <a:schemeClr val="tx1"/>
                </a:solidFill>
              </a:endParaRPr>
            </a:p>
            <a:p>
              <a:pPr algn="ctr" defTabSz="914400"/>
              <a:endPara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67849" y="92438"/>
            <a:ext cx="11156744" cy="696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50928">
              <a:lnSpc>
                <a:spcPct val="12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Conclusion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pic>
        <p:nvPicPr>
          <p:cNvPr id="31" name="Picture 2" descr="C:\Users\John.Wilson\AppData\Local\Microsoft\Windows\Temporary Internet Files\Content.IE5\9145UIGK\MC900432586[1]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2284">
            <a:off x="6190071" y="1102209"/>
            <a:ext cx="1161020" cy="11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 txBox="1">
            <a:spLocks/>
          </p:cNvSpPr>
          <p:nvPr/>
        </p:nvSpPr>
        <p:spPr>
          <a:xfrm>
            <a:off x="1727326" y="512901"/>
            <a:ext cx="8534400" cy="1122384"/>
          </a:xfrm>
          <a:prstGeom prst="rect">
            <a:avLst/>
          </a:prstGeom>
        </p:spPr>
        <p:txBody>
          <a:bodyPr/>
          <a:lstStyle>
            <a:lvl1pPr marL="0" indent="0" algn="ctr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500" kern="1200" dirty="0" smtClean="0">
                <a:solidFill>
                  <a:srgbClr val="003591"/>
                </a:solidFill>
                <a:latin typeface="+mj-lt"/>
                <a:ea typeface="+mj-ea"/>
                <a:cs typeface="+mj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50928">
              <a:spcBef>
                <a:spcPts val="0"/>
              </a:spcBef>
              <a:defRPr/>
            </a:pPr>
            <a:r>
              <a:rPr lang="en-US" sz="4400" cap="small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4400" cap="small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graph-post-i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7" b="2863"/>
          <a:stretch/>
        </p:blipFill>
        <p:spPr>
          <a:xfrm>
            <a:off x="2547186" y="2058441"/>
            <a:ext cx="1925952" cy="2065073"/>
          </a:xfrm>
          <a:prstGeom prst="rect">
            <a:avLst/>
          </a:prstGeom>
        </p:spPr>
      </p:pic>
      <p:pic>
        <p:nvPicPr>
          <p:cNvPr id="7" name="Picture 6" descr="post-it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86" y="2261910"/>
            <a:ext cx="2035346" cy="2035346"/>
          </a:xfrm>
          <a:prstGeom prst="rect">
            <a:avLst/>
          </a:prstGeom>
        </p:spPr>
      </p:pic>
      <p:pic>
        <p:nvPicPr>
          <p:cNvPr id="8" name="Picture 7" descr="post-it-line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86" y="2339109"/>
            <a:ext cx="2049031" cy="20490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194553" y="3076033"/>
            <a:ext cx="17624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003591"/>
                </a:solidFill>
                <a:latin typeface="Arial Black"/>
                <a:cs typeface="Arial Black"/>
              </a:rPr>
              <a:t>Filtering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003591"/>
                </a:solidFill>
                <a:latin typeface="Arial Black"/>
                <a:cs typeface="Arial Black"/>
              </a:rPr>
              <a:t>Only </a:t>
            </a:r>
          </a:p>
          <a:p>
            <a:pPr lvl="0" algn="ctr">
              <a:defRPr/>
            </a:pPr>
            <a:r>
              <a:rPr lang="en-US" sz="1600" b="1" dirty="0">
                <a:solidFill>
                  <a:srgbClr val="003591"/>
                </a:solidFill>
                <a:latin typeface="Arial Black"/>
                <a:cs typeface="Arial Black"/>
              </a:rPr>
              <a:t>“restaurants”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34393" y="2788612"/>
            <a:ext cx="16610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Analyze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>
                <a:solidFill>
                  <a:srgbClr val="003591"/>
                </a:solidFill>
                <a:latin typeface="Arial Black"/>
                <a:cs typeface="Arial Black"/>
              </a:rPr>
              <a:t>Only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50 Results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cs typeface="Arial Black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95364" y="2894862"/>
            <a:ext cx="16946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Limited to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2000 M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003591"/>
                </a:solidFill>
                <a:effectLst/>
                <a:uLnTx/>
                <a:uFillTx/>
                <a:latin typeface="Arial Black"/>
                <a:cs typeface="Arial Black"/>
              </a:rPr>
              <a:t>around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8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03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821" y="2390434"/>
            <a:ext cx="1110417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Y. Li, M. Steiner, L. Wang, Z. Zhang and J. </a:t>
            </a:r>
            <a:r>
              <a:rPr lang="en-US" sz="2400" dirty="0" err="1">
                <a:solidFill>
                  <a:schemeClr val="bg1"/>
                </a:solidFill>
              </a:rPr>
              <a:t>Bao</a:t>
            </a:r>
            <a:r>
              <a:rPr lang="en-US" sz="2400" dirty="0">
                <a:solidFill>
                  <a:schemeClr val="bg1"/>
                </a:solidFill>
              </a:rPr>
              <a:t>, "Exploring venue popularity in foursquare," </a:t>
            </a:r>
            <a:r>
              <a:rPr lang="en-US" sz="2400" i="1" dirty="0">
                <a:solidFill>
                  <a:schemeClr val="bg1"/>
                </a:solidFill>
              </a:rPr>
              <a:t>2013 IEEE Conference on Computer Communications Workshops (INFOCOM WKSHPS)</a:t>
            </a:r>
            <a:r>
              <a:rPr lang="en-US" sz="2400" dirty="0">
                <a:solidFill>
                  <a:schemeClr val="bg1"/>
                </a:solidFill>
              </a:rPr>
              <a:t>, Turin, 2013, pp. </a:t>
            </a:r>
            <a:r>
              <a:rPr lang="en-US" sz="2400" dirty="0" smtClean="0">
                <a:solidFill>
                  <a:schemeClr val="bg1"/>
                </a:solidFill>
              </a:rPr>
              <a:t>205-210. </a:t>
            </a:r>
            <a:r>
              <a:rPr lang="en-US" sz="2400" dirty="0" err="1" smtClean="0">
                <a:solidFill>
                  <a:schemeClr val="bg1"/>
                </a:solidFill>
              </a:rPr>
              <a:t>doi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smtClean="0">
                <a:solidFill>
                  <a:schemeClr val="bg1"/>
                </a:solidFill>
              </a:rPr>
              <a:t>10.1109/INFCOMW.2013.6562896</a:t>
            </a:r>
          </a:p>
          <a:p>
            <a:pPr marL="342900" lvl="0" indent="-3429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X. Long, L. Jin and J. Joshi, "Understanding venue popularity in Foursquare," </a:t>
            </a:r>
            <a:r>
              <a:rPr lang="en-US" sz="2400" i="1" dirty="0">
                <a:solidFill>
                  <a:schemeClr val="bg1"/>
                </a:solidFill>
              </a:rPr>
              <a:t>9th IEEE International Conference on Collaborative Computing: Networking, Applications and </a:t>
            </a:r>
            <a:r>
              <a:rPr lang="en-US" sz="2400" i="1" dirty="0" err="1">
                <a:solidFill>
                  <a:schemeClr val="bg1"/>
                </a:solidFill>
              </a:rPr>
              <a:t>Worksharing</a:t>
            </a:r>
            <a:r>
              <a:rPr lang="en-US" sz="2400" dirty="0">
                <a:solidFill>
                  <a:schemeClr val="bg1"/>
                </a:solidFill>
              </a:rPr>
              <a:t>, Austin, TX, 2013, pp. 409-418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 </a:t>
            </a:r>
          </a:p>
          <a:p>
            <a:pPr lvl="0"/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  <a:p>
            <a:pPr lvl="0"/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69324" y="332029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4000" b="1" dirty="0" smtClean="0"/>
              <a:t>References</a:t>
            </a:r>
            <a:endParaRPr lang="en-US" sz="4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bunioninstitute.com/blog/wp-content/uploads/2013/09/shutterstock_1123307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24350" y="3810000"/>
            <a:ext cx="78676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    Questions ???</a:t>
            </a:r>
          </a:p>
          <a:p>
            <a:pPr marL="0" marR="0" lvl="0" indent="0" algn="l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defTabSz="950928"/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Email us : 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binejose@gmail.com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l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8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003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rot="21048559">
            <a:off x="-537986" y="1902495"/>
            <a:ext cx="137414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just" defTabSz="950928"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 investor in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New York , USA 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would like to start a new business “Snacks On Wheels”, a mobile snack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shop. </a:t>
            </a:r>
          </a:p>
          <a:p>
            <a:pPr marL="571500" lvl="0" indent="-571500" algn="just" defTabSz="950928">
              <a:buFont typeface="Arial" pitchFamily="34" charset="0"/>
              <a:buChar char="•"/>
              <a:defRPr/>
            </a:pPr>
            <a:endParaRPr lang="en-US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571500" lvl="0" indent="-571500" algn="just" defTabSz="950928"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 provide data analysis support for “Snacks on wheels”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business to 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decide the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NEXT sales 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spot/location within the neighborhood of city of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New York </a:t>
            </a:r>
            <a:r>
              <a:rPr lang="en-US" sz="3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based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some criteria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612716"/>
            <a:ext cx="7924801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09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 smtClean="0">
                <a:solidFill>
                  <a:prstClr val="black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INTRODUCTION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pic>
        <p:nvPicPr>
          <p:cNvPr id="5" name="Picture 5" descr="shr0833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043" y="4165426"/>
            <a:ext cx="2661990" cy="268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8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480443">
            <a:off x="4671106" y="527388"/>
            <a:ext cx="2721293" cy="2745061"/>
            <a:chOff x="-376076" y="143207"/>
            <a:chExt cx="3023662" cy="3050070"/>
          </a:xfrm>
          <a:effectLst>
            <a:outerShdw blurRad="177800" dist="38100" dir="2700000" sx="102000" sy="102000" algn="tl" rotWithShape="0">
              <a:prstClr val="black">
                <a:alpha val="25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 rot="21145166">
              <a:off x="-376076" y="634397"/>
              <a:ext cx="3023662" cy="2558880"/>
              <a:chOff x="2362200" y="1981199"/>
              <a:chExt cx="3669066" cy="3657601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2362201" y="1981199"/>
                <a:ext cx="3669065" cy="3657600"/>
              </a:xfrm>
              <a:prstGeom prst="foldedCorner">
                <a:avLst/>
              </a:prstGeom>
              <a:blipFill dpi="0" rotWithShape="1">
                <a:blip r:embed="rId3">
                  <a:alphaModFix amt="69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Within 2000 meters from current location</a:t>
                </a:r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7" name="Picture 2" descr="C:\Users\John.Wilson\AppData\Local\Microsoft\Windows\Temporary Internet Files\Content.IE5\9145UIGK\MC900432586[1]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43" y="143207"/>
              <a:ext cx="1066687" cy="106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 rot="1032284">
            <a:off x="7771067" y="672125"/>
            <a:ext cx="2712789" cy="2721357"/>
            <a:chOff x="-376034" y="170166"/>
            <a:chExt cx="3014213" cy="3023733"/>
          </a:xfrm>
        </p:grpSpPr>
        <p:grpSp>
          <p:nvGrpSpPr>
            <p:cNvPr id="11" name="Group 10"/>
            <p:cNvGrpSpPr/>
            <p:nvPr/>
          </p:nvGrpSpPr>
          <p:grpSpPr>
            <a:xfrm rot="21145166">
              <a:off x="-376034" y="635020"/>
              <a:ext cx="3014213" cy="2558879"/>
              <a:chOff x="2362200" y="1981200"/>
              <a:chExt cx="3657600" cy="3657600"/>
            </a:xfrm>
          </p:grpSpPr>
          <p:sp>
            <p:nvSpPr>
              <p:cNvPr id="13" name="Folded Corner 12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77800" dist="38100" dir="2700000" sx="102000" sy="102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olded Corner 13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blipFill dpi="0" rotWithShape="1">
                <a:blip r:embed="rId3">
                  <a:alphaModFix amt="69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4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Based on </a:t>
                </a:r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Venue Rating &amp; Tips </a:t>
                </a:r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2" descr="C:\Users\John.Wilson\AppData\Local\Microsoft\Windows\Temporary Internet Files\Content.IE5\9145UIGK\MC900432586[1]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65" y="170166"/>
              <a:ext cx="1066687" cy="106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1630612" y="630651"/>
            <a:ext cx="2712789" cy="2727548"/>
            <a:chOff x="-376034" y="163287"/>
            <a:chExt cx="3014213" cy="3030612"/>
          </a:xfrm>
          <a:effectLst>
            <a:outerShdw blurRad="177800" dist="38100" dir="2700000" sx="102000" sy="102000" algn="tl" rotWithShape="0">
              <a:prstClr val="black">
                <a:alpha val="25000"/>
              </a:prstClr>
            </a:outerShdw>
          </a:effectLst>
        </p:grpSpPr>
        <p:grpSp>
          <p:nvGrpSpPr>
            <p:cNvPr id="16" name="Group 15"/>
            <p:cNvGrpSpPr/>
            <p:nvPr/>
          </p:nvGrpSpPr>
          <p:grpSpPr>
            <a:xfrm rot="21145166">
              <a:off x="-376034" y="635020"/>
              <a:ext cx="3014213" cy="2558879"/>
              <a:chOff x="2362200" y="1981200"/>
              <a:chExt cx="3657600" cy="3657600"/>
            </a:xfrm>
          </p:grpSpPr>
          <p:sp>
            <p:nvSpPr>
              <p:cNvPr id="18" name="Folded Corner 17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olded Corner 18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blipFill dpi="0" rotWithShape="1">
                <a:blip r:embed="rId3">
                  <a:alphaModFix amt="69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24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lang="en-US" sz="24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Top Trending </a:t>
                </a:r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Venue ( Expect restaurants )</a:t>
                </a:r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Picture 2" descr="C:\Users\John.Wilson\AppData\Local\Microsoft\Windows\Temporary Internet Files\Content.IE5\9145UIGK\MC900432586[1]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42" y="163287"/>
              <a:ext cx="1066687" cy="106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 rot="480443">
            <a:off x="6240802" y="3555953"/>
            <a:ext cx="2712789" cy="2777012"/>
            <a:chOff x="-373727" y="143207"/>
            <a:chExt cx="3014213" cy="3085572"/>
          </a:xfrm>
          <a:effectLst>
            <a:outerShdw blurRad="177800" dist="38100" dir="2700000" sx="102000" sy="102000" algn="tl" rotWithShape="0">
              <a:prstClr val="black">
                <a:alpha val="25000"/>
              </a:prstClr>
            </a:outerShdw>
          </a:effectLst>
        </p:grpSpPr>
        <p:grpSp>
          <p:nvGrpSpPr>
            <p:cNvPr id="21" name="Group 20"/>
            <p:cNvGrpSpPr/>
            <p:nvPr/>
          </p:nvGrpSpPr>
          <p:grpSpPr>
            <a:xfrm rot="21145166">
              <a:off x="-373727" y="634864"/>
              <a:ext cx="3014213" cy="2593915"/>
              <a:chOff x="2362200" y="1981200"/>
              <a:chExt cx="3657600" cy="3707681"/>
            </a:xfrm>
          </p:grpSpPr>
          <p:sp>
            <p:nvSpPr>
              <p:cNvPr id="23" name="Folded Corner 22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olded Corner 23"/>
              <p:cNvSpPr/>
              <p:nvPr/>
            </p:nvSpPr>
            <p:spPr>
              <a:xfrm>
                <a:off x="2362523" y="2031279"/>
                <a:ext cx="3648329" cy="3657602"/>
              </a:xfrm>
              <a:prstGeom prst="foldedCorner">
                <a:avLst/>
              </a:prstGeom>
              <a:blipFill dpi="0" rotWithShape="1">
                <a:blip r:embed="rId3">
                  <a:alphaModFix amt="69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Nearest ( min distance)  from current sales spots</a:t>
                </a:r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" descr="C:\Users\John.Wilson\AppData\Local\Microsoft\Windows\Temporary Internet Files\Content.IE5\9145UIGK\MC900432586[1]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43" y="143207"/>
              <a:ext cx="1066687" cy="106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3200401" y="3659670"/>
            <a:ext cx="2712789" cy="2727548"/>
            <a:chOff x="-376034" y="163287"/>
            <a:chExt cx="3014213" cy="3030612"/>
          </a:xfrm>
          <a:effectLst>
            <a:outerShdw blurRad="177800" dist="38100" dir="2700000" sx="102000" sy="102000" algn="tl" rotWithShape="0">
              <a:prstClr val="black">
                <a:alpha val="25000"/>
              </a:prstClr>
            </a:outerShdw>
          </a:effectLst>
        </p:grpSpPr>
        <p:grpSp>
          <p:nvGrpSpPr>
            <p:cNvPr id="26" name="Group 25"/>
            <p:cNvGrpSpPr/>
            <p:nvPr/>
          </p:nvGrpSpPr>
          <p:grpSpPr>
            <a:xfrm rot="21145166">
              <a:off x="-376034" y="635020"/>
              <a:ext cx="3014213" cy="2558879"/>
              <a:chOff x="2362200" y="1981200"/>
              <a:chExt cx="3657600" cy="3657600"/>
            </a:xfrm>
          </p:grpSpPr>
          <p:sp>
            <p:nvSpPr>
              <p:cNvPr id="28" name="Folded Corner 27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olded Corner 28"/>
              <p:cNvSpPr/>
              <p:nvPr/>
            </p:nvSpPr>
            <p:spPr>
              <a:xfrm>
                <a:off x="2362200" y="1981200"/>
                <a:ext cx="3657600" cy="3657600"/>
              </a:xfrm>
              <a:prstGeom prst="foldedCorner">
                <a:avLst/>
              </a:prstGeom>
              <a:blipFill dpi="0" rotWithShape="1">
                <a:blip r:embed="rId3">
                  <a:alphaModFix amt="69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2400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Based on popular spots nearby</a:t>
                </a:r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7" name="Picture 2" descr="C:\Users\John.Wilson\AppData\Local\Microsoft\Windows\Temporary Internet Files\Content.IE5\9145UIGK\MC900432586[1]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42" y="163287"/>
              <a:ext cx="1066687" cy="106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367849" y="92438"/>
            <a:ext cx="1115674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09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noProof="0" dirty="0" smtClean="0">
                <a:solidFill>
                  <a:schemeClr val="bg1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Constrains – </a:t>
            </a:r>
            <a:r>
              <a:rPr lang="en-US" sz="2400" b="1" noProof="0" dirty="0" smtClean="0">
                <a:solidFill>
                  <a:schemeClr val="bg1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Decide the sales spot based on …….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 rot="21076348">
            <a:off x="-629159" y="1418128"/>
            <a:ext cx="14355335" cy="4796882"/>
          </a:xfrm>
          <a:custGeom>
            <a:avLst/>
            <a:gdLst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915400 w 8915400"/>
              <a:gd name="connsiteY2" fmla="*/ 685800 h 685800"/>
              <a:gd name="connsiteX3" fmla="*/ 0 w 8915400"/>
              <a:gd name="connsiteY3" fmla="*/ 685800 h 685800"/>
              <a:gd name="connsiteX4" fmla="*/ 0 w 8915400"/>
              <a:gd name="connsiteY4" fmla="*/ 0 h 685800"/>
              <a:gd name="connsiteX0" fmla="*/ 0 w 8915400"/>
              <a:gd name="connsiteY0" fmla="*/ 0 h 685800"/>
              <a:gd name="connsiteX1" fmla="*/ 8915400 w 8915400"/>
              <a:gd name="connsiteY1" fmla="*/ 0 h 685800"/>
              <a:gd name="connsiteX2" fmla="*/ 8634186 w 8915400"/>
              <a:gd name="connsiteY2" fmla="*/ 628823 h 685800"/>
              <a:gd name="connsiteX3" fmla="*/ 0 w 8915400"/>
              <a:gd name="connsiteY3" fmla="*/ 685800 h 685800"/>
              <a:gd name="connsiteX4" fmla="*/ 0 w 891540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0" h="685800">
                <a:moveTo>
                  <a:pt x="0" y="0"/>
                </a:moveTo>
                <a:lnTo>
                  <a:pt x="8915400" y="0"/>
                </a:lnTo>
                <a:lnTo>
                  <a:pt x="8634186" y="628823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2590800" y="1447801"/>
            <a:ext cx="2514600" cy="251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05600" y="1447800"/>
            <a:ext cx="2514600" cy="251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324" y="3932524"/>
            <a:ext cx="48032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5092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New York neighborhood </a:t>
            </a:r>
            <a:r>
              <a:rPr lang="en-US" sz="2400" dirty="0">
                <a:solidFill>
                  <a:schemeClr val="bg1"/>
                </a:solidFill>
              </a:rPr>
              <a:t>data 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from </a:t>
            </a:r>
            <a:r>
              <a:rPr lang="en-US" sz="2400" dirty="0">
                <a:solidFill>
                  <a:schemeClr val="bg1"/>
                </a:solidFill>
              </a:rPr>
              <a:t>New York University spatial data repository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 defTabSz="95092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hlinkClick r:id="rId3"/>
              </a:rPr>
              <a:t>https://geo.nyu.edu/catalog/nyu_2451_34572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4463" y="3837928"/>
            <a:ext cx="450104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50928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prstClr val="white"/>
                </a:solidFill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Foursquare data on Trending Venue, Venue Rating , Tips , Users , Nearby Location &amp; Explore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1999" y="612716"/>
            <a:ext cx="7924801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09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Light" charset="0"/>
                <a:cs typeface="Arial" panose="020B0604020202020204" pitchFamily="34" charset="0"/>
              </a:rPr>
              <a:t>Data Used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096000" y="1551906"/>
            <a:ext cx="15426" cy="306054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snac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58" y="2113110"/>
            <a:ext cx="1359542" cy="12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30" y="2096509"/>
            <a:ext cx="1686910" cy="119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58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1" r="15421"/>
          <a:stretch>
            <a:fillRect/>
          </a:stretch>
        </p:blipFill>
        <p:spPr>
          <a:xfrm>
            <a:off x="2247899" y="2746380"/>
            <a:ext cx="3436938" cy="33131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Methodology Used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676900" y="2394922"/>
            <a:ext cx="5500852" cy="457200"/>
          </a:xfrm>
        </p:spPr>
        <p:txBody>
          <a:bodyPr/>
          <a:lstStyle/>
          <a:p>
            <a:r>
              <a:rPr lang="en-US" sz="2800" dirty="0" smtClean="0"/>
              <a:t>Statistical min() distance</a:t>
            </a:r>
          </a:p>
          <a:p>
            <a:r>
              <a:rPr lang="en-US" sz="2800" dirty="0" smtClean="0"/>
              <a:t>Mean &amp; Standard deviation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329845" y="3794130"/>
            <a:ext cx="4674477" cy="457200"/>
          </a:xfrm>
        </p:spPr>
        <p:txBody>
          <a:bodyPr/>
          <a:lstStyle/>
          <a:p>
            <a:r>
              <a:rPr lang="en-US" sz="2800" dirty="0" err="1"/>
              <a:t>Haversine</a:t>
            </a:r>
            <a:r>
              <a:rPr lang="en-US" sz="2800" dirty="0"/>
              <a:t> formula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5981698" y="4594230"/>
            <a:ext cx="5700549" cy="457200"/>
          </a:xfrm>
        </p:spPr>
        <p:txBody>
          <a:bodyPr/>
          <a:lstStyle/>
          <a:p>
            <a:r>
              <a:rPr lang="en-US" sz="2800" dirty="0" err="1" smtClean="0"/>
              <a:t>FourSquare</a:t>
            </a:r>
            <a:r>
              <a:rPr lang="en-US" sz="2800" dirty="0" smtClean="0"/>
              <a:t> Trending Venue</a:t>
            </a:r>
            <a:endParaRPr lang="en-US" sz="2800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5676901" y="5340360"/>
            <a:ext cx="6257582" cy="457200"/>
          </a:xfrm>
          <a:prstGeom prst="rect">
            <a:avLst/>
          </a:prstGeom>
        </p:spPr>
        <p:txBody>
          <a:bodyPr/>
          <a:lstStyle>
            <a:lvl1pPr marL="0" indent="0" algn="ctr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990551" indent="-380982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2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9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063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Mean Venue Rating , Tips , User Details &amp; Popular spots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93" y="3263461"/>
            <a:ext cx="2263665" cy="2263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92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015" y="678795"/>
            <a:ext cx="7295850" cy="5114260"/>
            <a:chOff x="935665" y="676940"/>
            <a:chExt cx="7295850" cy="5562601"/>
          </a:xfrm>
        </p:grpSpPr>
        <p:pic>
          <p:nvPicPr>
            <p:cNvPr id="5" name="Picture 4" descr="iPadmini_blank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6" t="1148" r="4785" b="14943"/>
            <a:stretch/>
          </p:blipFill>
          <p:spPr>
            <a:xfrm>
              <a:off x="935665" y="676940"/>
              <a:ext cx="6283251" cy="556260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1946031" y="5791200"/>
              <a:ext cx="6285484" cy="0"/>
            </a:xfrm>
            <a:prstGeom prst="line">
              <a:avLst/>
            </a:prstGeom>
            <a:ln w="25400">
              <a:solidFill>
                <a:schemeClr val="bg1"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8935" y="1438353"/>
              <a:ext cx="3048000" cy="390450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493784" y="141040"/>
            <a:ext cx="365760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4000" b="1" dirty="0" smtClean="0">
                <a:solidFill>
                  <a:prstClr val="black"/>
                </a:solidFill>
                <a:latin typeface=""/>
              </a:rPr>
              <a:t>Results</a:t>
            </a:r>
            <a:endParaRPr lang="en-US" sz="4000" b="1" dirty="0">
              <a:solidFill>
                <a:prstClr val="black"/>
              </a:solidFill>
              <a:latin typeface="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2360" y="3149530"/>
            <a:ext cx="3505200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1123" y="1024708"/>
            <a:ext cx="840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crape </a:t>
            </a:r>
            <a:r>
              <a:rPr lang="en-US" sz="2400" dirty="0"/>
              <a:t>the Wikipedia page , wrangle the data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cleaned it, and then read it into a </a:t>
            </a:r>
            <a:r>
              <a:rPr lang="en-US" sz="2400" i="1" dirty="0"/>
              <a:t>pandas</a:t>
            </a:r>
            <a:r>
              <a:rPr lang="en-US" sz="2400" dirty="0"/>
              <a:t> </a:t>
            </a:r>
            <a:r>
              <a:rPr lang="en-US" sz="2400" dirty="0" err="1"/>
              <a:t>dataframe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3523" y="2138834"/>
            <a:ext cx="8404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frame </a:t>
            </a:r>
            <a:r>
              <a:rPr lang="en-US" sz="2400" dirty="0" smtClean="0"/>
              <a:t>combined </a:t>
            </a:r>
            <a:r>
              <a:rPr lang="en-US" sz="2400" dirty="0"/>
              <a:t>with Geospatial Data </a:t>
            </a:r>
            <a:r>
              <a:rPr lang="en-US" sz="2400" dirty="0" smtClean="0"/>
              <a:t>&amp;</a:t>
            </a:r>
          </a:p>
          <a:p>
            <a:r>
              <a:rPr lang="en-US" sz="2400" dirty="0" smtClean="0"/>
              <a:t>obtained </a:t>
            </a:r>
            <a:r>
              <a:rPr lang="en-US" sz="2400" dirty="0"/>
              <a:t>the final data set.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13966" y="1603330"/>
            <a:ext cx="368264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287" y="3988688"/>
            <a:ext cx="5475033" cy="287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1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Padmini_Nutriti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1147" r="1371" b="14941"/>
          <a:stretch/>
        </p:blipFill>
        <p:spPr>
          <a:xfrm>
            <a:off x="413713" y="676940"/>
            <a:ext cx="6553200" cy="5562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85503" y="6234637"/>
            <a:ext cx="3505200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3784" y="141040"/>
            <a:ext cx="365760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4000" b="1" dirty="0" smtClean="0">
                <a:solidFill>
                  <a:prstClr val="black"/>
                </a:solidFill>
                <a:latin typeface=""/>
              </a:rPr>
              <a:t>Results </a:t>
            </a:r>
            <a:r>
              <a:rPr lang="en-US" sz="2000" b="1" dirty="0" smtClean="0">
                <a:solidFill>
                  <a:prstClr val="black"/>
                </a:solidFill>
                <a:latin typeface=""/>
              </a:rPr>
              <a:t>cont..</a:t>
            </a:r>
            <a:endParaRPr lang="en-US" sz="2000" b="1" dirty="0">
              <a:solidFill>
                <a:prstClr val="black"/>
              </a:solidFill>
              <a:latin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5232" y="1024706"/>
            <a:ext cx="5411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/>
              <a:t>For </a:t>
            </a:r>
            <a:r>
              <a:rPr lang="en-US" sz="2200" dirty="0" smtClean="0"/>
              <a:t>testing, </a:t>
            </a:r>
            <a:r>
              <a:rPr lang="en-US" sz="2200" dirty="0"/>
              <a:t>we randomly selected </a:t>
            </a:r>
            <a:endParaRPr lang="en-US" sz="2200" dirty="0" smtClean="0"/>
          </a:p>
          <a:p>
            <a:r>
              <a:rPr lang="en-US" sz="2200" dirty="0" smtClean="0"/>
              <a:t>	a </a:t>
            </a:r>
            <a:r>
              <a:rPr lang="en-US" sz="2200" dirty="0"/>
              <a:t>current location Geospatial </a:t>
            </a:r>
            <a:r>
              <a:rPr lang="en-US" sz="2200" dirty="0" smtClean="0"/>
              <a:t>Data</a:t>
            </a:r>
          </a:p>
          <a:p>
            <a:r>
              <a:rPr lang="en-US" sz="2200" dirty="0" smtClean="0"/>
              <a:t>	from </a:t>
            </a:r>
            <a:r>
              <a:rPr lang="en-US" sz="2200" dirty="0"/>
              <a:t>the final data set and send </a:t>
            </a:r>
            <a:r>
              <a:rPr lang="en-US" sz="2200" dirty="0" smtClean="0"/>
              <a:t>to</a:t>
            </a:r>
          </a:p>
          <a:p>
            <a:r>
              <a:rPr lang="en-US" sz="2200" dirty="0" smtClean="0"/>
              <a:t> 	foursquare </a:t>
            </a:r>
            <a:r>
              <a:rPr lang="en-US" sz="2200" dirty="0"/>
              <a:t>API.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4475" y="4125350"/>
            <a:ext cx="57358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/>
              <a:t>The return result from Foursquare </a:t>
            </a:r>
            <a:endParaRPr lang="en-US" sz="2200" dirty="0" smtClean="0"/>
          </a:p>
          <a:p>
            <a:r>
              <a:rPr lang="en-US" sz="2200" dirty="0" smtClean="0"/>
              <a:t>	further </a:t>
            </a:r>
            <a:r>
              <a:rPr lang="en-US" sz="2200" dirty="0"/>
              <a:t>filtered to </a:t>
            </a:r>
            <a:r>
              <a:rPr lang="en-US" sz="2200" dirty="0" smtClean="0"/>
              <a:t>satisfy </a:t>
            </a:r>
            <a:r>
              <a:rPr lang="en-US" sz="2200" dirty="0"/>
              <a:t>the </a:t>
            </a:r>
            <a:r>
              <a:rPr lang="en-US" sz="2200" dirty="0" smtClean="0"/>
              <a:t>criteria</a:t>
            </a:r>
          </a:p>
          <a:p>
            <a:r>
              <a:rPr lang="en-US" sz="2200" dirty="0"/>
              <a:t>	</a:t>
            </a:r>
            <a:r>
              <a:rPr lang="en-US" sz="2200" dirty="0" smtClean="0"/>
              <a:t> </a:t>
            </a:r>
            <a:r>
              <a:rPr lang="en-US" sz="2200" dirty="0"/>
              <a:t>of exclude </a:t>
            </a:r>
            <a:r>
              <a:rPr lang="en-US" sz="2200" dirty="0" smtClean="0"/>
              <a:t>“</a:t>
            </a:r>
            <a:r>
              <a:rPr lang="en-US" sz="2200" dirty="0"/>
              <a:t>restaurants” from </a:t>
            </a:r>
            <a:endParaRPr lang="en-US" sz="2200" dirty="0" smtClean="0"/>
          </a:p>
          <a:p>
            <a:r>
              <a:rPr lang="en-US" sz="2200" dirty="0" smtClean="0"/>
              <a:t>	trending </a:t>
            </a:r>
            <a:r>
              <a:rPr lang="en-US" sz="2200" dirty="0"/>
              <a:t>venue data set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3" y="707862"/>
            <a:ext cx="6553199" cy="5572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35" y="2613150"/>
            <a:ext cx="4788961" cy="120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4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Padmini_Nutriti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1147" r="1371" b="14941"/>
          <a:stretch/>
        </p:blipFill>
        <p:spPr>
          <a:xfrm>
            <a:off x="413713" y="676940"/>
            <a:ext cx="6553200" cy="5562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85503" y="6234637"/>
            <a:ext cx="3505200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3784" y="141040"/>
            <a:ext cx="365760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4000" b="1" dirty="0" smtClean="0">
                <a:solidFill>
                  <a:prstClr val="black"/>
                </a:solidFill>
                <a:latin typeface=""/>
              </a:rPr>
              <a:t>Results </a:t>
            </a:r>
            <a:r>
              <a:rPr lang="en-US" sz="2000" b="1" dirty="0" smtClean="0">
                <a:solidFill>
                  <a:prstClr val="black"/>
                </a:solidFill>
                <a:latin typeface=""/>
              </a:rPr>
              <a:t>cont..</a:t>
            </a:r>
            <a:endParaRPr lang="en-US" sz="2000" b="1" dirty="0">
              <a:solidFill>
                <a:prstClr val="black"/>
              </a:solidFill>
              <a:latin typeface="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0417" y="2015412"/>
            <a:ext cx="840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Trending Venues after apply filter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90497"/>
            <a:ext cx="7127536" cy="296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3" y="692095"/>
            <a:ext cx="4615487" cy="552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2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1417" y="1126968"/>
            <a:ext cx="3369624" cy="40081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1188" y="1126968"/>
            <a:ext cx="3369624" cy="40081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70959" y="1126968"/>
            <a:ext cx="3369624" cy="40081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2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I</a:t>
            </a: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998286" y="4697220"/>
            <a:ext cx="875886" cy="87588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daySBOP-Bold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55062" y="4644936"/>
            <a:ext cx="875886" cy="87588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daySBOP-Bold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9311838" y="4644936"/>
            <a:ext cx="875886" cy="87588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9509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odaySBOP-Bold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2208" y="1301921"/>
            <a:ext cx="307687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50928">
              <a:lnSpc>
                <a:spcPct val="120000"/>
              </a:lnSpc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statistical function min () is used to find the minimum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distance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trending venue and then it assigned as initial preferred venue for venue rating and tips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analysis . This method shows positive results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5130" y="111305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4000" b="1" dirty="0"/>
              <a:t>Discussion</a:t>
            </a:r>
            <a:endParaRPr lang="en-US" sz="4000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0426" y="1391257"/>
            <a:ext cx="30768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50928">
              <a:lnSpc>
                <a:spcPct val="12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Venue Rating and Tips analysis provide very useful insight about the trending venues and  user details gave an opportunity to chat with top rated user for more location information.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28281" y="1417529"/>
            <a:ext cx="32650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50928">
              <a:lnSpc>
                <a:spcPct val="12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Filtering “Restaurants” helps to avoid false positives. </a:t>
            </a:r>
          </a:p>
          <a:p>
            <a:pPr lvl="0" defTabSz="950928">
              <a:lnSpc>
                <a:spcPct val="120000"/>
              </a:lnSpc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Exploring the venue further for  ‘other popular spots nearby’ may help for risk management in the event of  trending is incident based.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 panose="020B0604020202020204" pitchFamily="34" charset="0"/>
              <a:ea typeface="Roboto Light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1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HGandBlank">
  <a:themeElements>
    <a:clrScheme name="AHG Color Palate">
      <a:dk1>
        <a:srgbClr val="000000"/>
      </a:dk1>
      <a:lt1>
        <a:srgbClr val="FFFFFF"/>
      </a:lt1>
      <a:dk2>
        <a:srgbClr val="A71056"/>
      </a:dk2>
      <a:lt2>
        <a:srgbClr val="A4AEB5"/>
      </a:lt2>
      <a:accent1>
        <a:srgbClr val="FB4F14"/>
      </a:accent1>
      <a:accent2>
        <a:srgbClr val="003591"/>
      </a:accent2>
      <a:accent3>
        <a:srgbClr val="84B638"/>
      </a:accent3>
      <a:accent4>
        <a:srgbClr val="00A9E0"/>
      </a:accent4>
      <a:accent5>
        <a:srgbClr val="A71056"/>
      </a:accent5>
      <a:accent6>
        <a:srgbClr val="FFA100"/>
      </a:accent6>
      <a:hlink>
        <a:srgbClr val="003591"/>
      </a:hlink>
      <a:folHlink>
        <a:srgbClr val="A7105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Blue">
  <a:themeElements>
    <a:clrScheme name="Alliance Colors">
      <a:dk1>
        <a:sysClr val="windowText" lastClr="000000"/>
      </a:dk1>
      <a:lt1>
        <a:srgbClr val="FFFFFF"/>
      </a:lt1>
      <a:dk2>
        <a:srgbClr val="003591"/>
      </a:dk2>
      <a:lt2>
        <a:srgbClr val="FFFFFF"/>
      </a:lt2>
      <a:accent1>
        <a:srgbClr val="003591"/>
      </a:accent1>
      <a:accent2>
        <a:srgbClr val="FB4F14"/>
      </a:accent2>
      <a:accent3>
        <a:srgbClr val="FFA100"/>
      </a:accent3>
      <a:accent4>
        <a:srgbClr val="84B638"/>
      </a:accent4>
      <a:accent5>
        <a:srgbClr val="00A9E0"/>
      </a:accent5>
      <a:accent6>
        <a:srgbClr val="A71056"/>
      </a:accent6>
      <a:hlink>
        <a:srgbClr val="FB4F14"/>
      </a:hlink>
      <a:folHlink>
        <a:srgbClr val="53D4FF"/>
      </a:folHlink>
    </a:clrScheme>
    <a:fontScheme name="Today &amp; Proxima Nova">
      <a:majorFont>
        <a:latin typeface="TodaySBOP-Bol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xample Master Template [Read-Only]" id="{20F109A3-57D5-48F8-8F01-6D36E16DDABC}" vid="{98DE0017-BC23-429B-BB14-AE6D6CAD7C01}"/>
    </a:ext>
  </a:extLst>
</a:theme>
</file>

<file path=ppt/theme/theme3.xml><?xml version="1.0" encoding="utf-8"?>
<a:theme xmlns:a="http://schemas.openxmlformats.org/drawingml/2006/main" name="White">
  <a:themeElements>
    <a:clrScheme name="Alliance Colors">
      <a:dk1>
        <a:sysClr val="windowText" lastClr="000000"/>
      </a:dk1>
      <a:lt1>
        <a:sysClr val="window" lastClr="FFFFFF"/>
      </a:lt1>
      <a:dk2>
        <a:srgbClr val="003591"/>
      </a:dk2>
      <a:lt2>
        <a:srgbClr val="E7E6E6"/>
      </a:lt2>
      <a:accent1>
        <a:srgbClr val="FB4F14"/>
      </a:accent1>
      <a:accent2>
        <a:srgbClr val="003591"/>
      </a:accent2>
      <a:accent3>
        <a:srgbClr val="A71056"/>
      </a:accent3>
      <a:accent4>
        <a:srgbClr val="84B638"/>
      </a:accent4>
      <a:accent5>
        <a:srgbClr val="00A9E0"/>
      </a:accent5>
      <a:accent6>
        <a:srgbClr val="FFA100"/>
      </a:accent6>
      <a:hlink>
        <a:srgbClr val="FB4F14"/>
      </a:hlink>
      <a:folHlink>
        <a:srgbClr val="48A1FA"/>
      </a:folHlink>
    </a:clrScheme>
    <a:fontScheme name="Today &amp; Proxima Nova">
      <a:majorFont>
        <a:latin typeface="TodaySBOP-Bol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xample Master Template [Read-Only]" id="{20F109A3-57D5-48F8-8F01-6D36E16DDABC}" vid="{A1DC155A-25BC-4A7A-AF1E-C94B942AD3C0}"/>
    </a:ext>
  </a:extLst>
</a:theme>
</file>

<file path=ppt/theme/theme4.xml><?xml version="1.0" encoding="utf-8"?>
<a:theme xmlns:a="http://schemas.openxmlformats.org/drawingml/2006/main" name="Gold">
  <a:themeElements>
    <a:clrScheme name="Alliance Colors">
      <a:dk1>
        <a:sysClr val="windowText" lastClr="000000"/>
      </a:dk1>
      <a:lt1>
        <a:srgbClr val="FFFFFF"/>
      </a:lt1>
      <a:dk2>
        <a:srgbClr val="003591"/>
      </a:dk2>
      <a:lt2>
        <a:srgbClr val="FFFFFF"/>
      </a:lt2>
      <a:accent1>
        <a:srgbClr val="003591"/>
      </a:accent1>
      <a:accent2>
        <a:srgbClr val="FB4F14"/>
      </a:accent2>
      <a:accent3>
        <a:srgbClr val="FFA100"/>
      </a:accent3>
      <a:accent4>
        <a:srgbClr val="84B638"/>
      </a:accent4>
      <a:accent5>
        <a:srgbClr val="00A9E0"/>
      </a:accent5>
      <a:accent6>
        <a:srgbClr val="A71056"/>
      </a:accent6>
      <a:hlink>
        <a:srgbClr val="FB4F14"/>
      </a:hlink>
      <a:folHlink>
        <a:srgbClr val="53D4FF"/>
      </a:folHlink>
    </a:clrScheme>
    <a:fontScheme name="Today &amp; Proxima Nova">
      <a:majorFont>
        <a:latin typeface="TodaySBOP-Bol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xample Master Template [Read-Only]" id="{20F109A3-57D5-48F8-8F01-6D36E16DDABC}" vid="{94EEFE6E-C78B-461E-989F-15ABBB46D9A5}"/>
    </a:ext>
  </a:extLst>
</a:theme>
</file>

<file path=ppt/theme/theme5.xml><?xml version="1.0" encoding="utf-8"?>
<a:theme xmlns:a="http://schemas.openxmlformats.org/drawingml/2006/main" name="Light Blue">
  <a:themeElements>
    <a:clrScheme name="Alliance Colors">
      <a:dk1>
        <a:sysClr val="windowText" lastClr="000000"/>
      </a:dk1>
      <a:lt1>
        <a:srgbClr val="FFFFFF"/>
      </a:lt1>
      <a:dk2>
        <a:srgbClr val="003591"/>
      </a:dk2>
      <a:lt2>
        <a:srgbClr val="FFFFFF"/>
      </a:lt2>
      <a:accent1>
        <a:srgbClr val="003591"/>
      </a:accent1>
      <a:accent2>
        <a:srgbClr val="FB4F14"/>
      </a:accent2>
      <a:accent3>
        <a:srgbClr val="FFA100"/>
      </a:accent3>
      <a:accent4>
        <a:srgbClr val="84B638"/>
      </a:accent4>
      <a:accent5>
        <a:srgbClr val="00A9E0"/>
      </a:accent5>
      <a:accent6>
        <a:srgbClr val="A71056"/>
      </a:accent6>
      <a:hlink>
        <a:srgbClr val="FB4F14"/>
      </a:hlink>
      <a:folHlink>
        <a:srgbClr val="53D4FF"/>
      </a:folHlink>
    </a:clrScheme>
    <a:fontScheme name="Today &amp; Proxima Nova">
      <a:majorFont>
        <a:latin typeface="TodaySBOP-Bol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xample Master Template [Read-Only]" id="{20F109A3-57D5-48F8-8F01-6D36E16DDABC}" vid="{5817D7F4-E5BE-4620-AB52-D8B5C4D249C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8B298FE81B04D8786656908351D22" ma:contentTypeVersion="0" ma:contentTypeDescription="Create a new document." ma:contentTypeScope="" ma:versionID="bcfb747d7c19a6364204c9f86f78399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AE5B67-BF41-4B7E-AD9C-1C5E6D01862E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1004B6-061A-4D9E-87C3-C2271FAA35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482417-6624-4B76-A7CF-956C78B96E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6007</TotalTime>
  <Words>529</Words>
  <Application>Microsoft Office PowerPoint</Application>
  <PresentationFormat>Custom</PresentationFormat>
  <Paragraphs>88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AHGandBlank</vt:lpstr>
      <vt:lpstr>Dark Blue</vt:lpstr>
      <vt:lpstr>White</vt:lpstr>
      <vt:lpstr>Gold</vt:lpstr>
      <vt:lpstr>Light Blue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Alliance for a Healthier Generation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Randi Tetenbaum</dc:creator>
  <cp:lastModifiedBy>user</cp:lastModifiedBy>
  <cp:revision>185</cp:revision>
  <dcterms:created xsi:type="dcterms:W3CDTF">2013-02-15T19:17:53Z</dcterms:created>
  <dcterms:modified xsi:type="dcterms:W3CDTF">2018-10-01T19:01:09Z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0x0101004458B298FE81B04D8786656908351D22</vt:lpwstr>
  </property>
</Properties>
</file>